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sldIdLst>
    <p:sldId id="256" r:id="rId2"/>
    <p:sldId id="267" r:id="rId3"/>
    <p:sldId id="264" r:id="rId4"/>
    <p:sldId id="263" r:id="rId5"/>
    <p:sldId id="257" r:id="rId6"/>
    <p:sldId id="262" r:id="rId7"/>
    <p:sldId id="259" r:id="rId8"/>
    <p:sldId id="258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6" autoAdjust="0"/>
    <p:restoredTop sz="99758" autoAdjust="0"/>
  </p:normalViewPr>
  <p:slideViewPr>
    <p:cSldViewPr>
      <p:cViewPr>
        <p:scale>
          <a:sx n="67" d="100"/>
          <a:sy n="67" d="100"/>
        </p:scale>
        <p:origin x="-135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A92F72-DA54-4811-8215-69C50226336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C362EB-5EFA-456B-B40D-4B3F2A778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6624736" cy="17526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Проект благоустройства территории  Стрельношироковского сельского поселения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C:\Users\USER\Desktop\стрельно\герб стрельноширо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240360" cy="2371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71480"/>
            <a:ext cx="824296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К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алендарный план выполнения работ по благоустройству со сроком окончания работ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 bmk="bookmark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по реализации проекта в 2019 году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785926"/>
          <a:ext cx="8358247" cy="3665335"/>
        </p:xfrm>
        <a:graphic>
          <a:graphicData uri="http://schemas.openxmlformats.org/drawingml/2006/table">
            <a:tbl>
              <a:tblPr/>
              <a:tblGrid>
                <a:gridCol w="363610"/>
                <a:gridCol w="1922406"/>
                <a:gridCol w="500066"/>
                <a:gridCol w="642941"/>
                <a:gridCol w="500066"/>
                <a:gridCol w="571504"/>
                <a:gridCol w="785818"/>
                <a:gridCol w="785818"/>
                <a:gridCol w="714381"/>
                <a:gridCol w="785818"/>
                <a:gridCol w="760419"/>
                <a:gridCol w="25400"/>
              </a:tblGrid>
              <a:tr h="592644">
                <a:tc rowSpan="2">
                  <a:txBody>
                    <a:bodyPr/>
                    <a:lstStyle/>
                    <a:p>
                      <a:pPr marL="1270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№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п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Наименование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работ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30353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Продолжительность выполнения работ,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месяц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8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январь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февраль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 март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апрель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  май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  июнь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июль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   август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сентябрь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8330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Подготовительные работы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Impact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50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Уличное освещение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330">
                <a:tc>
                  <a:txBody>
                    <a:bodyPr/>
                    <a:lstStyle/>
                    <a:p>
                      <a:pPr marL="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Поливочный водопровод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Impact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094">
                <a:tc>
                  <a:txBody>
                    <a:bodyPr/>
                    <a:lstStyle/>
                    <a:p>
                      <a:pPr marL="12700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  4 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Устройство тротуаров и площадок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Impact"/>
                        </a:rPr>
                        <a:t>XХХХХХ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Impact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Impact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37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Озеленение территории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ХХХХХХ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Impac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165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Установка малых архитектурных форм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ХХХХХХ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7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+mn-lt"/>
                          <a:ea typeface="Arial Unicode MS"/>
                          <a:cs typeface="Times New Roman"/>
                        </a:rPr>
                        <a:t>Ограждение парка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ХХХХХХ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15370" cy="9286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ПАСПОРТ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проекта (программы),  представляемого на Волгоградский областной конкурс проектов (программ) по благоустройству </a:t>
            </a: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территорий</a:t>
            </a:r>
            <a:r>
              <a:rPr lang="ru-RU" sz="1100" dirty="0" smtClean="0">
                <a:solidFill>
                  <a:schemeClr val="bg1"/>
                </a:solidFill>
              </a:rPr>
              <a:t> муниципальных образований Волгоградской области в 2019 году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 </a:t>
            </a: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60007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1. Наименование администрации:   Администрация Стрельношироковского сельского поселения Дубовского муниципального района Волгоградской области.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2. Полное название проекта (программы):  «Благоустройство территории </a:t>
            </a:r>
            <a:r>
              <a:rPr lang="ru-RU" sz="1100" dirty="0" err="1" smtClean="0">
                <a:solidFill>
                  <a:schemeClr val="bg1"/>
                </a:solidFill>
              </a:rPr>
              <a:t>Стрельношироковского</a:t>
            </a:r>
            <a:r>
              <a:rPr lang="ru-RU" sz="1100" dirty="0" smtClean="0">
                <a:solidFill>
                  <a:schemeClr val="bg1"/>
                </a:solidFill>
              </a:rPr>
              <a:t> сельского поселения Дубовского муниципального района Волгоградской области».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3. Цели и задачи проекта (программы): Цель: повышение социальной активности населения и обеспечение благоприятных условий для жизни и отдыха жителей  и  гостей </a:t>
            </a:r>
            <a:r>
              <a:rPr lang="ru-RU" sz="1100" dirty="0" err="1" smtClean="0">
                <a:solidFill>
                  <a:schemeClr val="bg1"/>
                </a:solidFill>
              </a:rPr>
              <a:t>с.Стрельноширокое</a:t>
            </a:r>
            <a:r>
              <a:rPr lang="ru-RU" sz="1100" dirty="0" smtClean="0">
                <a:solidFill>
                  <a:schemeClr val="bg1"/>
                </a:solidFill>
              </a:rPr>
              <a:t>.  Задачи: улучшение состояния благоустройства территории </a:t>
            </a:r>
            <a:r>
              <a:rPr lang="ru-RU" sz="1100" dirty="0" err="1" smtClean="0">
                <a:solidFill>
                  <a:schemeClr val="bg1"/>
                </a:solidFill>
              </a:rPr>
              <a:t>с.Стрельноширокое</a:t>
            </a:r>
            <a:r>
              <a:rPr lang="ru-RU" sz="1100" dirty="0" smtClean="0">
                <a:solidFill>
                  <a:schemeClr val="bg1"/>
                </a:solidFill>
              </a:rPr>
              <a:t>; проведение мероприятий по озеленению, установке  объектов внешнего благоустройства,  организации наружного освещения.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4. Место реализации проекта (программы):Стрельношироковское сельское поселение Дубовского района Волгоградской области.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5. Ожидаемые результаты: Улучшение микроклимата, эстетичности, благоустройства территории села; обеспечение благоприятных условий для жизни и отдыха жителей, повышение социальной активности населения; создание выразительного архитектурного облика села.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6. Целевая группа, на которую рассчитан проект (программа) Все группы населения муниципального образования.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7. Механизмы реализации (перечень действий, мероприятий): Перечень основных мероприятий: выкорчевывание и обрезка деревьев, посадка деревьев, кустарников, цветов,  монтаж поливочной системы  зеленых зон; обустройство пешеходных зон; монтаж малых архитектурных форм,  сетей  освещения, фонарей,   ограждения, лавочек, урн, беседки, спортивных и игровых площадок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8.    Этапы и сроки реализации программы:   в течении 2019года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9. Технико-экономическое обоснование проекта (программы):    площадь благоустройства территории- 6500 кв.м,   ориентировочная стоимость реализации проекта- 3335,00  тыс.руб.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10. Эффективность от реализации проекта (программы): улучшение экологической  и эстетической обстановки, повышение социальной активности населения и обеспечение благоприятных условий для жизни и отдыха.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11. Проектные материалы: Предварительный  расчет стоимости, календарный план выполнения работ, фактическое состояние территории на начальном этапе, схема генерального плана участка благоустройства, объекты строительства, экспликация территории, виды на обустроенную территорию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12. Контактные данные должностного лица, ответственного за разработку проекта (программы):Глава Стрельношироковского сельского поселения Дубовского  муниципального района Волгоградской области      </a:t>
            </a:r>
            <a:r>
              <a:rPr lang="ru-RU" sz="1100" dirty="0" err="1" smtClean="0">
                <a:solidFill>
                  <a:schemeClr val="bg1"/>
                </a:solidFill>
              </a:rPr>
              <a:t>Кортунова</a:t>
            </a:r>
            <a:r>
              <a:rPr lang="ru-RU" sz="1100" dirty="0" smtClean="0">
                <a:solidFill>
                  <a:schemeClr val="bg1"/>
                </a:solidFill>
              </a:rPr>
              <a:t> Наталия Яковлевна, тел.8(84458)7-53-84</a:t>
            </a:r>
          </a:p>
          <a:p>
            <a:pPr algn="just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 Глава </a:t>
            </a:r>
            <a:r>
              <a:rPr lang="ru-RU" sz="1100" dirty="0" err="1" smtClean="0">
                <a:solidFill>
                  <a:schemeClr val="bg1"/>
                </a:solidFill>
              </a:rPr>
              <a:t>Стрельношироковского</a:t>
            </a:r>
            <a:r>
              <a:rPr lang="ru-RU" sz="1100" dirty="0" smtClean="0">
                <a:solidFill>
                  <a:schemeClr val="bg1"/>
                </a:solidFill>
              </a:rPr>
              <a:t> сельского поселения                                                 </a:t>
            </a:r>
            <a:r>
              <a:rPr lang="ru-RU" sz="1100" dirty="0" err="1" smtClean="0">
                <a:solidFill>
                  <a:schemeClr val="bg1"/>
                </a:solidFill>
              </a:rPr>
              <a:t>Н.Я.Кортунова</a:t>
            </a:r>
            <a:endParaRPr lang="ru-RU" sz="1100" dirty="0" smtClean="0">
              <a:solidFill>
                <a:schemeClr val="bg1"/>
              </a:solidFill>
            </a:endParaRPr>
          </a:p>
          <a:p>
            <a:pPr algn="ctr"/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1690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                    </a:t>
            </a:r>
          </a:p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6400" b="1" dirty="0" smtClean="0">
                <a:solidFill>
                  <a:schemeClr val="tx2">
                    <a:lumMod val="10000"/>
                  </a:schemeClr>
                </a:solidFill>
              </a:rPr>
              <a:t>Пояснительная записка</a:t>
            </a:r>
          </a:p>
          <a:p>
            <a:pPr algn="ctr">
              <a:buNone/>
            </a:pPr>
            <a:endParaRPr lang="ru-RU" sz="5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  Проект разработан специалистами администрации  Дубовского муниципального района совместно с администрацией муниципального образования.</a:t>
            </a:r>
          </a:p>
          <a:p>
            <a:pPr algn="ctr">
              <a:buNone/>
            </a:pPr>
            <a:endParaRPr lang="ru-RU" sz="5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Данным проектом предусмотрено создание гармоничной и современной среды благоустройства территории, выделенной под данные виды работ администрацией муниципального образования.</a:t>
            </a:r>
          </a:p>
          <a:p>
            <a:pPr algn="ctr">
              <a:buNone/>
            </a:pPr>
            <a:endParaRPr lang="ru-RU" sz="5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Проектным решением предусмотрено: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создание зоны отдыха для жителей и гостей поселения;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организация площадок  для тихого и активного отдыха;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организация детских и спортивных площадок;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прокладка кабелей уличного освещения;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организация зеленых зон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 установка малых архитектурных форм;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проектирование ограждения благоустраиваемой территории;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Благодаря разработке и выполнению проектных решений ожидается: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улучшение эстетической привлекательности сельского поселения для  жителей и гостей;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улучшение экологической обстановки территории;</a:t>
            </a:r>
          </a:p>
          <a:p>
            <a:pPr algn="ctr">
              <a:buFontTx/>
              <a:buChar char="-"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формирование благоприятного психологического климата, </a:t>
            </a:r>
          </a:p>
          <a:p>
            <a:pPr algn="ctr">
              <a:buFontTx/>
              <a:buChar char="-"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привитие любви и уважения  к своему селу.  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Технико-экономические показатели: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площадь  благоустройства  территории - 6500,00 кв. м;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- ориентировочная стоимость реализации проекта - 3335000,00 руб.;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                                                            Сроки реализации: в 2019 году.</a:t>
            </a:r>
          </a:p>
          <a:p>
            <a:pPr algn="ctr">
              <a:buNone/>
            </a:pP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pPr algn="ctr"/>
            <a:endParaRPr lang="ru-RU" sz="5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стрельно\IMG_4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89025" cy="2448272"/>
          </a:xfrm>
          <a:prstGeom prst="rect">
            <a:avLst/>
          </a:prstGeom>
          <a:noFill/>
        </p:spPr>
      </p:pic>
      <p:pic>
        <p:nvPicPr>
          <p:cNvPr id="7" name="Picture 7" descr="C:\Users\USER\Desktop\стрельно\IMG_4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3600400" cy="216024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              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Вид на территорию на начальном этапе</a:t>
            </a:r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12776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трельно\парк Стрельноширок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038"/>
            <a:ext cx="8635351" cy="63636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                Схема генерального плана участка благоустройства</a:t>
            </a:r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стрельно\e2378515fe95f6af53f031614c72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745510" cy="2232248"/>
          </a:xfrm>
          <a:prstGeom prst="rect">
            <a:avLst/>
          </a:prstGeom>
          <a:noFill/>
        </p:spPr>
      </p:pic>
      <p:pic>
        <p:nvPicPr>
          <p:cNvPr id="3" name="Picture 3" descr="C:\Users\USER\Desktop\стрельно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744416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                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Визуализация проекта благоустройства</a:t>
            </a:r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Picture 4" descr="C:\Users\USER\Desktop\стрельно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99992" y="1484784"/>
            <a:ext cx="4090054" cy="2232248"/>
          </a:xfrm>
          <a:prstGeom prst="rect">
            <a:avLst/>
          </a:prstGeom>
          <a:noFill/>
        </p:spPr>
      </p:pic>
      <p:pic>
        <p:nvPicPr>
          <p:cNvPr id="7" name="Picture 3" descr="C:\Users\USER\Desktop\стрельно\72-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21088"/>
            <a:ext cx="2232248" cy="2016224"/>
          </a:xfrm>
          <a:prstGeom prst="rect">
            <a:avLst/>
          </a:prstGeom>
          <a:noFill/>
        </p:spPr>
      </p:pic>
      <p:pic>
        <p:nvPicPr>
          <p:cNvPr id="8" name="Picture 16" descr="https://avatars.mds.yandex.net/get-marketpic/1102538/market_Rwb_yyGHsytIbrLSU8ahUQ/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21088"/>
            <a:ext cx="165618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                   Малые архитектурные формы</a:t>
            </a:r>
            <a:endParaRPr lang="ru-RU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1656184" cy="13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sidzhar.ru/wp-content/uploads/2015/04/%D1%8D%D0%BB%D0%B8%D0%BF%D1%81%D1%81_ffF77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869160"/>
            <a:ext cx="2448272" cy="1836204"/>
          </a:xfrm>
          <a:prstGeom prst="rect">
            <a:avLst/>
          </a:prstGeom>
          <a:noFill/>
        </p:spPr>
      </p:pic>
      <p:pic>
        <p:nvPicPr>
          <p:cNvPr id="5128" name="Picture 8" descr="http://sidzhar.ru/wp-content/uploads/2015/04/%D0%BC%D0%B0%D1%8F%D1%82%D0%BD%D0%B8%D0%BA_fff-300x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2708920"/>
            <a:ext cx="2857500" cy="2457451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2671564" cy="21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836712"/>
            <a:ext cx="21237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052736"/>
            <a:ext cx="9361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3645024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6000" y="4509120"/>
            <a:ext cx="1781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293096"/>
            <a:ext cx="1268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Ограждение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92696"/>
            <a:ext cx="318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200" b="1" dirty="0" smtClean="0">
                <a:solidFill>
                  <a:schemeClr val="bg1"/>
                </a:solidFill>
              </a:rPr>
              <a:t>Детский игровой комплекс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№ 25.1 </a:t>
            </a:r>
            <a:r>
              <a:rPr lang="ru-RU" sz="1400" b="1" dirty="0" smtClean="0">
                <a:solidFill>
                  <a:schemeClr val="bg1"/>
                </a:solidFill>
              </a:rPr>
              <a:t>	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184482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100" b="1" dirty="0">
                <a:solidFill>
                  <a:schemeClr val="bg1"/>
                </a:solidFill>
              </a:rPr>
              <a:t>Качалка на пружине </a:t>
            </a:r>
            <a:r>
              <a:rPr lang="ru-RU" b="1" dirty="0"/>
              <a:t>	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1628800"/>
            <a:ext cx="172819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100" b="1" dirty="0">
                <a:solidFill>
                  <a:schemeClr val="bg1"/>
                </a:solidFill>
              </a:rPr>
              <a:t>Карусель (Стоячая) </a:t>
            </a:r>
            <a:r>
              <a:rPr lang="ru-RU" b="1" dirty="0"/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3645024"/>
            <a:ext cx="38884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Комплекс </a:t>
            </a:r>
            <a:r>
              <a:rPr lang="ru-RU" sz="1200" b="1" dirty="0" err="1" smtClean="0">
                <a:solidFill>
                  <a:schemeClr val="bg1"/>
                </a:solidFill>
              </a:rPr>
              <a:t>воркаут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	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1628800"/>
            <a:ext cx="1728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Скамья №5. 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620688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200" b="1" dirty="0">
                <a:solidFill>
                  <a:schemeClr val="bg1"/>
                </a:solidFill>
              </a:rPr>
              <a:t>Урна №2. </a:t>
            </a:r>
            <a:r>
              <a:rPr lang="ru-RU" b="1" dirty="0"/>
              <a:t>	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4581128"/>
            <a:ext cx="2790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b="1" dirty="0" smtClean="0"/>
              <a:t>  Тренажер </a:t>
            </a:r>
            <a:r>
              <a:rPr lang="ru-RU" sz="1400" b="1" dirty="0"/>
              <a:t>«Эллипс» </a:t>
            </a:r>
            <a:r>
              <a:rPr lang="ru-RU" b="1" dirty="0"/>
              <a:t>	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2564904"/>
            <a:ext cx="2915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b="1" dirty="0"/>
              <a:t>Тренажер «Маятник» двойной 	</a:t>
            </a:r>
          </a:p>
        </p:txBody>
      </p:sp>
      <p:pic>
        <p:nvPicPr>
          <p:cNvPr id="5134" name="Picture 14" descr="Ð¡Ð²ÐµÑÐ¸Ð»ÑÐ½Ð¸Ðº ÑÐ°Ð´Ð¾Ð²Ð¾-Ð¿Ð°ÑÐºÐ¾Ð²ÑÐ¹ Feron 8114 ÑÑÐ¾Ð»Ð± 2*100W E27 230V, ÑÐµÑÐ½ÑÐ¹, ÑÐ¾ÑÐ¾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2780928"/>
            <a:ext cx="720080" cy="208823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148064" y="2276872"/>
            <a:ext cx="156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Светильник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Feron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8114</a:t>
            </a:r>
          </a:p>
        </p:txBody>
      </p:sp>
      <p:pic>
        <p:nvPicPr>
          <p:cNvPr id="5136" name="Picture 16" descr="https://avatars.mds.yandex.net/get-marketpic/1102538/market_Rwb_yyGHsytIbrLSU8ahUQ/ori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4814392"/>
            <a:ext cx="1656183" cy="185496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851920" y="6309320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Новый  парк стрельно.bmp"/>
          <p:cNvPicPr>
            <a:picLocks noChangeAspect="1" noChangeArrowheads="1"/>
          </p:cNvPicPr>
          <p:nvPr/>
        </p:nvPicPr>
        <p:blipFill>
          <a:blip r:embed="rId2" cstate="print"/>
          <a:srcRect r="13305"/>
          <a:stretch>
            <a:fillRect/>
          </a:stretch>
        </p:blipFill>
        <p:spPr bwMode="auto">
          <a:xfrm>
            <a:off x="395536" y="188640"/>
            <a:ext cx="8460432" cy="63367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Технико-экономические показатели</a:t>
            </a:r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085184"/>
            <a:ext cx="5400600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Площадь благоустраиваемой территории-  0,65 га</a:t>
            </a:r>
          </a:p>
          <a:p>
            <a:pPr algn="r">
              <a:buFontTx/>
              <a:buChar char="-"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Площадь тротуаров и площадок-  0,15 га </a:t>
            </a:r>
          </a:p>
          <a:p>
            <a:pPr algn="r">
              <a:buFontTx/>
              <a:buChar char="-"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Площадь детской площадки- 0,04 га</a:t>
            </a:r>
          </a:p>
          <a:p>
            <a:pPr algn="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-Площадь спортивного городка- 0,12 га</a:t>
            </a:r>
          </a:p>
          <a:p>
            <a:pPr algn="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</a:rPr>
              <a:t>-Площадь озеленения- 0,29 га</a:t>
            </a:r>
          </a:p>
          <a:p>
            <a:pPr algn="r"/>
            <a:endParaRPr lang="ru-RU" sz="12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340768"/>
          <a:ext cx="4000496" cy="5250855"/>
        </p:xfrm>
        <a:graphic>
          <a:graphicData uri="http://schemas.openxmlformats.org/drawingml/2006/table">
            <a:tbl>
              <a:tblPr/>
              <a:tblGrid>
                <a:gridCol w="571504"/>
                <a:gridCol w="2087106"/>
                <a:gridCol w="1341886"/>
              </a:tblGrid>
              <a:tr h="1095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Стоимость,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7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Озеленение территории парка (обрезка и выкорчевывание деревьев, посадка деревьев, кустарников, цветов)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7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Монтаж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поливочной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системы 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7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Организация уличного освещения 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7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Устройство тротуаров и площадок 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850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7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Установка малых архитектурных форм  (беседка,  лавочки, арки, детская площадка, спортивный городок)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1315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7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Ограждение парка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7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Всего </a:t>
                      </a:r>
                    </a:p>
                  </a:txBody>
                  <a:tcPr marL="29542" marR="29542" marT="48602" marB="486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3 335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542" marR="29542" marT="48602" marB="486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99992" y="1412776"/>
          <a:ext cx="4286280" cy="4457490"/>
        </p:xfrm>
        <a:graphic>
          <a:graphicData uri="http://schemas.openxmlformats.org/drawingml/2006/table">
            <a:tbl>
              <a:tblPr/>
              <a:tblGrid>
                <a:gridCol w="571503"/>
                <a:gridCol w="1928826"/>
                <a:gridCol w="1785951"/>
              </a:tblGrid>
              <a:tr h="43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посадочного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материала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Ориентировочная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стоимость (руб.)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Клен остролистный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Акация белая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Вяз приземистый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Дуб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Береза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Липа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Петуния крупноцветковая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Бархатцы отклоненные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Цинния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Роза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Газон (кв.м.)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188640"/>
            <a:ext cx="403244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  <a:tab pos="9372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Предварительный  расчет стоимости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  <a:tab pos="9372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(тыс. руб.)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  <a:tab pos="9372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  <a:tab pos="9372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8640"/>
            <a:ext cx="417646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Ассортиментная ведомость посадочного материала</a:t>
            </a:r>
          </a:p>
          <a:p>
            <a:endParaRPr lang="ru-RU" sz="1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314</TotalTime>
  <Words>654</Words>
  <Application>Microsoft Office PowerPoint</Application>
  <PresentationFormat>Экран (4:3)</PresentationFormat>
  <Paragraphs>188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ПАСПОРТ проекта (программы),  представляемого на Волгоградский областной конкурс проектов (программ) по благоустройству территорий муниципальных образований Волгоградской области в 2019 году 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37</cp:revision>
  <dcterms:created xsi:type="dcterms:W3CDTF">2019-01-29T09:42:12Z</dcterms:created>
  <dcterms:modified xsi:type="dcterms:W3CDTF">2019-01-31T04:39:41Z</dcterms:modified>
</cp:coreProperties>
</file>